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4" r:id="rId8"/>
    <p:sldId id="261" r:id="rId9"/>
    <p:sldId id="275" r:id="rId10"/>
    <p:sldId id="270" r:id="rId11"/>
    <p:sldId id="271" r:id="rId12"/>
    <p:sldId id="276" r:id="rId13"/>
    <p:sldId id="272" r:id="rId14"/>
    <p:sldId id="273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4"/>
  </p:normalViewPr>
  <p:slideViewPr>
    <p:cSldViewPr snapToGrid="0">
      <p:cViewPr>
        <p:scale>
          <a:sx n="109" d="100"/>
          <a:sy n="109" d="100"/>
        </p:scale>
        <p:origin x="440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8B034-8381-9706-80E1-BF0AA9AB7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25DC0-1CD2-9905-C7BD-FDFA15F03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FB288-9071-FA74-0C4D-85E0956C4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09B55-8334-42E6-BFFF-87664490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695A5-1AF7-79E8-8F2A-6C3607D0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794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38F7-5D6B-2344-C6EA-B08A5874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02370-5DEE-0F6C-A502-FA6D3E8C11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20D98-DD11-37DB-1AE3-4C05D0BF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F828C-F48F-DD82-1235-A1FCAEF20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C0061-0D7A-090A-7427-5996A036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17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08564A-28F1-09B7-F9AD-B76519739F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C913F-2696-8401-FEA6-B267AE6F7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170E6-2C17-9D74-F2D5-7BBCBFAA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1A788-3A02-6825-5610-5264A776B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34980-B7C4-1342-661E-6F765ED7A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76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0E359-E057-49FF-2EA3-D28DACF7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75906-78C6-9C41-A658-0CCD105BC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C61F8-9869-8F4D-4317-FA4F31C95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A743F-1C67-A9C7-F109-1042FFA86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01702-8FF3-B138-EAA1-B496C2AB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85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3A5D7-2C43-B83A-CECD-E94914AF8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4ECB2-4D1C-A556-3E99-08B32EA0F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A982E-4C1C-F655-8235-83B6BE954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56323-A37D-9B3A-2442-A63AB09EC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D27DB-ED80-B9CC-61DE-3CE16443E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46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E5159-9BA9-148C-4EAC-717C1150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F77E0-6E0D-D53A-53AB-BDC8B50E8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1B7F5-A147-BDEE-9D39-ED91A68C4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07631-FA30-BAD5-6293-72095694C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2D8EB3-FAF2-C6E6-3A57-8D4149C7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AD4A2-A2BF-8AB0-C9B0-1DEBEE8B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BC07-E232-A973-87A1-70E4766A4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998D1-C08F-20AA-819B-B9FD5E8F7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40081-96EE-E857-3210-212E9A742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B7C492-CCA5-0027-7615-CA9DB3E37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5B5F4-CF1A-BAE7-74D6-71B5CDCD0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DB76DB-6DFE-97DD-7623-23AE0312A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16EE96-0C62-F86C-B44F-F4774168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550FC8-2FA3-4D7F-679B-CBDF54A0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68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D05B7-7679-DAB0-B88C-CCE8A3DF6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7EE98-5D76-2244-0509-EDA76AD5B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D2444E-5612-F01F-65A2-898E5855A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60D42-015C-9063-A7BA-CCF3D894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89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DBA3DD-0734-3D9F-FB2A-D75465DD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A7B00-2C55-A4E9-8CE2-BF91C1175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0F6A4-3240-2C71-9194-ADDA888F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71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6019-3094-2107-4A6F-C28D97F50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36975-030D-EB26-77BD-7EFA6F1B8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D4C7A-B910-4B33-4BB4-D22DD1948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E0717-6DAB-D8B3-DD62-16A5E654D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D3110-F0C3-F9CE-3985-CAEC7E91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643B7-F630-C232-139D-487A79516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33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7102C-5513-3D8B-AEE5-F4014A73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4B852E-9CA5-3D30-CFE7-DDDFC43B17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0D1F8-3CC1-576C-20CA-81FE7C750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B4997-AF1C-EE14-BC44-4A9ED853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50D1D-8169-287D-4AB8-E129929EC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4C0B5-234D-A000-8A72-4408A1E6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33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17CFE6-77E1-0FD7-EB40-1B204946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4C216-F525-8192-4D71-20BBBB090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219B0-CAF7-AE01-0D84-9D5296F26F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DB85B-04AC-A14F-B7AB-F8259D43B32D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038ED-AF1F-B1AE-FE4C-4D74BAB18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35A58-61DD-6371-662A-625ECBF10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07163-FCA1-A949-8368-1AF45A742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1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iamsouravbanerjee/heart-attack-prediction-dataset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3C5E8-1C68-1057-7E44-F9BF12C8E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Descriptive Data Mining on New York City Bike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E51DF7-04F7-54E8-3DD4-6B13EE7F0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4512" y="4645025"/>
            <a:ext cx="6105525" cy="1500187"/>
          </a:xfrm>
        </p:spPr>
        <p:txBody>
          <a:bodyPr/>
          <a:lstStyle/>
          <a:p>
            <a:r>
              <a:rPr lang="en-US"/>
              <a:t>By:</a:t>
            </a:r>
          </a:p>
          <a:p>
            <a:r>
              <a:rPr lang="en-US"/>
              <a:t>Thilok Reddy Anugu, Sree Chandana Kurella and Vineela Velaga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023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Find rules between </a:t>
            </a:r>
            <a:r>
              <a:rPr lang="en-US" sz="3200" dirty="0">
                <a:latin typeface="Söhne"/>
                <a:sym typeface="Times New Roman"/>
              </a:rPr>
              <a:t>Time of a Day and Flows of station 519</a:t>
            </a: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47CC-A7B8-F18E-FFE9-0A820AAB5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5103"/>
            <a:ext cx="10740082" cy="703004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sz="2000" dirty="0"/>
              <a:t>We have </a:t>
            </a:r>
            <a:r>
              <a:rPr lang="en-IN" sz="2000" dirty="0" err="1"/>
              <a:t>descritized</a:t>
            </a:r>
            <a:r>
              <a:rPr lang="en-IN" sz="2000" dirty="0"/>
              <a:t> the Flow of Stations into 3 bins ("low",  "medium", "high”)</a:t>
            </a:r>
            <a:r>
              <a:rPr lang="en-IN" sz="2000" b="0" i="0" dirty="0">
                <a:effectLst/>
                <a:latin typeface="Söhne"/>
              </a:rPr>
              <a:t> </a:t>
            </a:r>
          </a:p>
          <a:p>
            <a:pPr algn="just"/>
            <a:r>
              <a:rPr lang="en-IN" sz="2000" dirty="0">
                <a:latin typeface="Söhne"/>
              </a:rPr>
              <a:t>Split the Time of the Day into 5 intervals (“Night”, “Morning”, “Noon”, “Afternoon”, ”Evening”)</a:t>
            </a: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10" name="Picture 9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9E2D7B2-DDAB-8193-AB15-3AABFA21F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19" y="2529968"/>
            <a:ext cx="10515601" cy="375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29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2E7A-3EBF-605F-59F3-61A73B8AA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406640" cy="60554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Association Rule Mining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640507-539E-2E3D-C2F6-11316069D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5663"/>
            <a:ext cx="7772400" cy="378116"/>
          </a:xfrm>
          <a:prstGeom prst="rect">
            <a:avLst/>
          </a:prstGeom>
        </p:spPr>
      </p:pic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62BC788-1370-8975-3910-CD2EED700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0411" y="1273779"/>
            <a:ext cx="6213389" cy="5389787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96E228-C963-E8EB-0F41-ACB298CF4A9D}"/>
              </a:ext>
            </a:extLst>
          </p:cNvPr>
          <p:cNvSpPr txBox="1">
            <a:spLocks/>
          </p:cNvSpPr>
          <p:nvPr/>
        </p:nvSpPr>
        <p:spPr>
          <a:xfrm>
            <a:off x="838199" y="1545103"/>
            <a:ext cx="3857369" cy="4417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dirty="0"/>
              <a:t>At night, the flow counts tend to be low and vice versa. (confidence &gt; 79%)</a:t>
            </a:r>
          </a:p>
          <a:p>
            <a:pPr algn="just"/>
            <a:r>
              <a:rPr lang="en-IN" sz="2000" dirty="0"/>
              <a:t>At noon, the flow counts tend to be medium. (confidence &gt; 60%)</a:t>
            </a:r>
          </a:p>
          <a:p>
            <a:pPr marL="0" indent="0">
              <a:buNone/>
            </a:pPr>
            <a:br>
              <a:rPr lang="en-IN" sz="1400" dirty="0"/>
            </a:br>
            <a:endParaRPr lang="en-US" sz="20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5398696-639A-9519-64FE-46FC37D84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410" y="1348786"/>
            <a:ext cx="6213389" cy="506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788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Data Frame for Station Locations and Their Daily Flows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8" name="Content Placeholder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19D2B30-B230-5404-B6B3-2BBDFF67E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55077" y="1752478"/>
            <a:ext cx="9695473" cy="4325266"/>
          </a:xfrm>
        </p:spPr>
      </p:pic>
    </p:spTree>
    <p:extLst>
      <p:ext uri="{BB962C8B-B14F-4D97-AF65-F5344CB8AC3E}">
        <p14:creationId xmlns:p14="http://schemas.microsoft.com/office/powerpoint/2010/main" val="1680916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Söhne"/>
                <a:sym typeface="Times New Roman"/>
              </a:rPr>
              <a:t>Find rules between Station Locations and their Daily flow 519</a:t>
            </a: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47CC-A7B8-F18E-FFE9-0A820AAB5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5103"/>
            <a:ext cx="10740082" cy="703004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sz="2000" dirty="0"/>
              <a:t>We have </a:t>
            </a:r>
            <a:r>
              <a:rPr lang="en-IN" sz="2000" dirty="0" err="1"/>
              <a:t>descritized</a:t>
            </a:r>
            <a:r>
              <a:rPr lang="en-IN" sz="2000" dirty="0"/>
              <a:t> the Daily Flow into 5 bins (extreme-low, low, medium, high, and extreme-high</a:t>
            </a:r>
            <a:r>
              <a:rPr lang="en-IN" sz="2000" b="0" i="0" dirty="0">
                <a:effectLst/>
                <a:latin typeface="Söhne"/>
              </a:rPr>
              <a:t> )</a:t>
            </a:r>
          </a:p>
          <a:p>
            <a:pPr algn="just"/>
            <a:r>
              <a:rPr lang="en-IN" sz="2000" dirty="0">
                <a:latin typeface="Söhne"/>
              </a:rPr>
              <a:t>Split the Locations into 5 intervals.</a:t>
            </a: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10" name="Picture 9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9E2D7B2-DDAB-8193-AB15-3AABFA21F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19" y="2529968"/>
            <a:ext cx="10515601" cy="3753192"/>
          </a:xfrm>
          <a:prstGeom prst="rect">
            <a:avLst/>
          </a:prstGeom>
        </p:spPr>
      </p:pic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D4D2855D-42CA-78F9-CD2F-CCD9E1C1C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352" y="2430608"/>
            <a:ext cx="10515600" cy="375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28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2E7A-3EBF-605F-59F3-61A73B8AA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406640" cy="60554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Association Rule Mining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640507-539E-2E3D-C2F6-11316069D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5663"/>
            <a:ext cx="7772400" cy="378116"/>
          </a:xfrm>
          <a:prstGeom prst="rect">
            <a:avLst/>
          </a:prstGeom>
        </p:spPr>
      </p:pic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62BC788-1370-8975-3910-CD2EED700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0411" y="1273779"/>
            <a:ext cx="6213389" cy="5389787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96E228-C963-E8EB-0F41-ACB298CF4A9D}"/>
              </a:ext>
            </a:extLst>
          </p:cNvPr>
          <p:cNvSpPr txBox="1">
            <a:spLocks/>
          </p:cNvSpPr>
          <p:nvPr/>
        </p:nvSpPr>
        <p:spPr>
          <a:xfrm>
            <a:off x="838199" y="1545103"/>
            <a:ext cx="3857369" cy="4417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dirty="0"/>
              <a:t>Stations at latitude 40.736 ~ 40.762 tend to have extreme-high daily flow count. (confidence ≃≃45%)</a:t>
            </a:r>
          </a:p>
          <a:p>
            <a:pPr algn="just"/>
            <a:r>
              <a:rPr lang="en-IN" sz="2000" dirty="0"/>
              <a:t>Stations at latitude 40.654 ~ 40.691 tend to have extreme-low daily flow count. (confidence &gt;40%)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5398696-639A-9519-64FE-46FC37D84F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410" y="1348786"/>
            <a:ext cx="6213389" cy="5067299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5C89D9-7B48-4E48-5FBF-8D9D64C41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0410" y="1348785"/>
            <a:ext cx="6213389" cy="474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666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08A5-7A60-B5F2-9BA2-FBAB1293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5A4F7-AE54-E85B-5D6B-3A8251DF5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IN" sz="1800" dirty="0"/>
              <a:t>High In-flow indicates high out-flow and vice versa. (confidence &gt; 85%)</a:t>
            </a:r>
          </a:p>
          <a:p>
            <a:pPr algn="just"/>
            <a:r>
              <a:rPr lang="en-IN" sz="1800" dirty="0"/>
              <a:t>In-flow count of 0 indicates out-flow count of 0, and vice versa. (confidence &gt; 78%)</a:t>
            </a:r>
          </a:p>
          <a:p>
            <a:pPr algn="just"/>
            <a:r>
              <a:rPr lang="en-IN" sz="1800" dirty="0"/>
              <a:t>Medium In-flow indicates medium out-flow and vice versa. (confidence &gt; 50%)</a:t>
            </a:r>
          </a:p>
          <a:p>
            <a:pPr algn="just"/>
            <a:endParaRPr lang="en-IN" sz="1800" dirty="0"/>
          </a:p>
          <a:p>
            <a:pPr algn="just"/>
            <a:r>
              <a:rPr lang="en-IN" sz="1800" dirty="0"/>
              <a:t>At night, the flow counts tend to be low and vice versa. (confidence &gt; 79%)</a:t>
            </a:r>
          </a:p>
          <a:p>
            <a:pPr algn="just"/>
            <a:r>
              <a:rPr lang="en-IN" sz="1800" dirty="0"/>
              <a:t>At noon, the flow counts tend to be medium. (confidence &gt; 60%)</a:t>
            </a:r>
          </a:p>
          <a:p>
            <a:pPr algn="just"/>
            <a:endParaRPr lang="en-IN" sz="1800" dirty="0"/>
          </a:p>
          <a:p>
            <a:pPr algn="just"/>
            <a:r>
              <a:rPr lang="en-IN" sz="1800" dirty="0"/>
              <a:t>Stations at latitude 40.736 ~ 40.762 tend to have extreme-high daily flow count. (confidence ≃≃45%)</a:t>
            </a:r>
          </a:p>
          <a:p>
            <a:pPr algn="just"/>
            <a:r>
              <a:rPr lang="en-IN" sz="1800" dirty="0"/>
              <a:t>Stations at latitude 40.654 ~ 40.691 tend to have extreme-low daily flow count. (confidence &gt;40%)</a:t>
            </a:r>
          </a:p>
          <a:p>
            <a:pPr marL="0" indent="0" algn="just">
              <a:buNone/>
            </a:pPr>
            <a:endParaRPr lang="en-IN" sz="1800" dirty="0"/>
          </a:p>
          <a:p>
            <a:pPr marL="0" indent="0">
              <a:buNone/>
            </a:pPr>
            <a:br>
              <a:rPr lang="en-IN" sz="1200" dirty="0"/>
            </a:br>
            <a:endParaRPr lang="en-US" sz="1800" dirty="0"/>
          </a:p>
          <a:p>
            <a:pPr algn="just"/>
            <a:endParaRPr lang="en-IN" sz="1800" dirty="0"/>
          </a:p>
          <a:p>
            <a:pPr marL="0" indent="0">
              <a:buNone/>
            </a:pPr>
            <a:br>
              <a:rPr lang="en-IN" sz="1200" dirty="0"/>
            </a:b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49FF9-69C0-E54A-908C-E49336F4E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2572"/>
            <a:ext cx="7772400" cy="37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405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E82DB-2FF4-EB0D-F8D6-941D090A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738AE-F9E0-5537-89BA-DB176F6A1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DataSet</a:t>
            </a:r>
            <a:r>
              <a:rPr lang="en-US" sz="2000" dirty="0"/>
              <a:t>: </a:t>
            </a:r>
            <a:r>
              <a:rPr lang="en-US" sz="2000" dirty="0">
                <a:hlinkClick r:id="rId2"/>
              </a:rPr>
              <a:t>https://www.kaggle.com/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https://stackabuse.com/association-rule-mining-via-apriori-algorithm-in-python/</a:t>
            </a:r>
          </a:p>
          <a:p>
            <a:r>
              <a:rPr lang="en-US" sz="2000" dirty="0">
                <a:hlinkClick r:id="rId3"/>
              </a:rPr>
              <a:t>https://learn.microsoft.com/en-us/analysis-services/data-mining/discretization-methods-data-mining?view=asallproducts-allversions</a:t>
            </a:r>
          </a:p>
          <a:p>
            <a:endParaRPr lang="en-US" sz="2000" dirty="0">
              <a:hlinkClick r:id="rId3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7FEAA6-8F3C-F901-29B7-F5849F470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297332"/>
            <a:ext cx="7772400" cy="37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9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73E00-C55A-36A7-3265-C57FCEB20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Contents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7AFD8-78B3-827E-B7F3-0E5494BF8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Introduction to the </a:t>
            </a:r>
            <a:r>
              <a:rPr lang="en-US" sz="2200" dirty="0" err="1"/>
              <a:t>DataSet</a:t>
            </a:r>
            <a:endParaRPr lang="en-US" sz="2200" dirty="0"/>
          </a:p>
          <a:p>
            <a:r>
              <a:rPr lang="en-US" sz="2200" dirty="0"/>
              <a:t>Association Mining – </a:t>
            </a:r>
            <a:r>
              <a:rPr lang="en-IN" sz="2200" dirty="0" err="1"/>
              <a:t>Apriori</a:t>
            </a:r>
            <a:r>
              <a:rPr lang="en-US" sz="2200" dirty="0"/>
              <a:t> Algorithm</a:t>
            </a:r>
          </a:p>
          <a:p>
            <a:r>
              <a:rPr lang="en-US" sz="2200" dirty="0"/>
              <a:t>Implementation</a:t>
            </a:r>
          </a:p>
          <a:p>
            <a:r>
              <a:rPr lang="en-US" sz="2200" dirty="0"/>
              <a:t>Conclusion</a:t>
            </a:r>
          </a:p>
          <a:p>
            <a:r>
              <a:rPr lang="en-US" sz="2200" dirty="0"/>
              <a:t>References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8594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398A0-C2A0-C46C-ABC1-4408592D4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Introduction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A04CC-187D-E433-3691-E5708EC0B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IN" sz="2200" b="0" i="0" dirty="0">
                <a:effectLst/>
                <a:latin typeface="Söhne"/>
              </a:rPr>
              <a:t>This dataset comprises details like Station Id, Longitude, Latitude, Start Time, Stop Time and Start and Stop Station Names. </a:t>
            </a:r>
          </a:p>
          <a:p>
            <a:pPr marR="0" lvl="0"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200" dirty="0">
                <a:latin typeface="Söhne"/>
                <a:sym typeface="Times New Roman"/>
              </a:rPr>
              <a:t>The raw data has 1735599 rows and 15 columns</a:t>
            </a:r>
            <a:endParaRPr lang="en-US" sz="2200" dirty="0">
              <a:latin typeface="Söhne"/>
              <a:sym typeface="Arial"/>
            </a:endParaRPr>
          </a:p>
          <a:p>
            <a:pPr marR="0" lvl="0"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200" dirty="0">
                <a:latin typeface="Söhne"/>
                <a:sym typeface="Times New Roman"/>
              </a:rPr>
              <a:t>From the above data our focus is to</a:t>
            </a:r>
          </a:p>
          <a:p>
            <a:pPr marL="914400" lvl="1" indent="-457200"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2200" dirty="0">
                <a:latin typeface="Söhne"/>
                <a:sym typeface="Times New Roman"/>
              </a:rPr>
              <a:t>Find rules between In-flow and Out-flow of station 519.</a:t>
            </a:r>
            <a:endParaRPr lang="en-US" sz="2200" dirty="0">
              <a:latin typeface="Söhne"/>
              <a:sym typeface="Arial"/>
            </a:endParaRPr>
          </a:p>
          <a:p>
            <a:pPr marL="914400" lvl="1" indent="-457200"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2200" dirty="0">
                <a:latin typeface="Söhne"/>
                <a:sym typeface="Times New Roman"/>
              </a:rPr>
              <a:t>Find rules between Time of a Day and Flows of station 519.</a:t>
            </a:r>
            <a:endParaRPr lang="en-US" sz="2200" dirty="0">
              <a:latin typeface="Söhne"/>
              <a:sym typeface="Arial"/>
            </a:endParaRPr>
          </a:p>
          <a:p>
            <a:pPr marL="914400" lvl="1" indent="-457200"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2200" dirty="0">
                <a:latin typeface="Söhne"/>
                <a:sym typeface="Times New Roman"/>
              </a:rPr>
              <a:t>Find rules between Station Locations and their Daily flow.</a:t>
            </a:r>
            <a:endParaRPr lang="en-US" sz="2200" dirty="0">
              <a:latin typeface="Söhne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353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84B8AE-FC6C-3070-DC66-0E042036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 b="1" dirty="0"/>
              <a:t>The dataset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5971145-7B7A-D1B3-E146-2983CAABEB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6174" y="935655"/>
            <a:ext cx="6247231" cy="1045545"/>
          </a:xfrm>
        </p:spPr>
      </p:pic>
      <p:pic>
        <p:nvPicPr>
          <p:cNvPr id="13" name="Picture 12" descr="A screenshot of a document&#10;&#10;Description automatically generated">
            <a:extLst>
              <a:ext uri="{FF2B5EF4-FFF2-40B4-BE49-F238E27FC236}">
                <a16:creationId xmlns:a16="http://schemas.microsoft.com/office/drawing/2014/main" id="{3B2E51AA-2421-2C27-7D70-8D789758A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15" y="2857748"/>
            <a:ext cx="11167447" cy="341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4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4358"/>
          </a:xfrm>
        </p:spPr>
        <p:txBody>
          <a:bodyPr>
            <a:normAutofit/>
          </a:bodyPr>
          <a:lstStyle/>
          <a:p>
            <a:r>
              <a:rPr lang="en-US" sz="3200" b="1" dirty="0"/>
              <a:t>Association Mining – </a:t>
            </a:r>
            <a:r>
              <a:rPr lang="en-US" sz="3200" b="1" dirty="0" err="1"/>
              <a:t>Apriori</a:t>
            </a:r>
            <a:r>
              <a:rPr lang="en-US" sz="3200" b="1" dirty="0"/>
              <a:t>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47CC-A7B8-F18E-FFE9-0A820AAB5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469"/>
            <a:ext cx="3649394" cy="412950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IN" sz="2200" b="1" dirty="0">
                <a:latin typeface="Söhne"/>
              </a:rPr>
              <a:t>Discover Hidden Patterns</a:t>
            </a:r>
            <a:r>
              <a:rPr lang="en-IN" sz="2200" dirty="0">
                <a:latin typeface="Söhne"/>
              </a:rPr>
              <a:t>: Association rule mining is a powerful technique for uncovering hidden patterns and relationships within large datasets. In the context of CITI bike data, it can help identify interesting and potentially non-obvious associations between various factors, such as in-flow and out-flow, time of day, station locations, and daily flows.</a:t>
            </a:r>
            <a:endParaRPr lang="en-US" sz="2200" dirty="0">
              <a:latin typeface="Söhne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C12024-D9CF-2B6C-BDFD-EFCEBB41A25B}"/>
              </a:ext>
            </a:extLst>
          </p:cNvPr>
          <p:cNvSpPr txBox="1">
            <a:spLocks/>
          </p:cNvSpPr>
          <p:nvPr/>
        </p:nvSpPr>
        <p:spPr>
          <a:xfrm>
            <a:off x="838200" y="1368491"/>
            <a:ext cx="2420815" cy="42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000" b="1" dirty="0">
                <a:solidFill>
                  <a:srgbClr val="2D3B45"/>
                </a:solidFill>
                <a:latin typeface="Lato Extended"/>
              </a:rPr>
              <a:t>J</a:t>
            </a:r>
            <a:r>
              <a:rPr lang="en-IN" sz="2000" b="1" i="0" dirty="0">
                <a:solidFill>
                  <a:srgbClr val="2D3B45"/>
                </a:solidFill>
                <a:effectLst/>
                <a:latin typeface="Lato Extended"/>
              </a:rPr>
              <a:t>ustification:</a:t>
            </a:r>
            <a:endParaRPr lang="en-US" sz="20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DE1091-1799-E9EE-59B2-0FC6A72E4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03" y="888103"/>
            <a:ext cx="7772400" cy="378116"/>
          </a:xfrm>
          <a:prstGeom prst="rect">
            <a:avLst/>
          </a:prstGeom>
        </p:spPr>
      </p:pic>
      <p:pic>
        <p:nvPicPr>
          <p:cNvPr id="9" name="Picture 8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CA11EFD-F1AB-55BA-5A78-EE9F7DB06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799" y="1540493"/>
            <a:ext cx="6705598" cy="477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6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Data Frame for In-Flow and Out-Flow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FD09328D-3A29-F21A-294B-97B040BC5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9922" y="2074985"/>
            <a:ext cx="10020272" cy="3450309"/>
          </a:xfrm>
        </p:spPr>
      </p:pic>
    </p:spTree>
    <p:extLst>
      <p:ext uri="{BB962C8B-B14F-4D97-AF65-F5344CB8AC3E}">
        <p14:creationId xmlns:p14="http://schemas.microsoft.com/office/powerpoint/2010/main" val="2990029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Find rules between In-Flow and Out-Flow of Station 519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C47CC-A7B8-F18E-FFE9-0A820AAB5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5103"/>
            <a:ext cx="10740082" cy="703004"/>
          </a:xfrm>
        </p:spPr>
        <p:txBody>
          <a:bodyPr>
            <a:normAutofit/>
          </a:bodyPr>
          <a:lstStyle/>
          <a:p>
            <a:pPr algn="just"/>
            <a:r>
              <a:rPr lang="en-IN" sz="2000" dirty="0"/>
              <a:t>We have </a:t>
            </a:r>
            <a:r>
              <a:rPr lang="en-IN" sz="2000" dirty="0" err="1"/>
              <a:t>descritized</a:t>
            </a:r>
            <a:r>
              <a:rPr lang="en-IN" sz="2000" dirty="0"/>
              <a:t> the In-flow and Out-flow data into 5 bins (zero", "extreme-low", "low",  "medium", "high”)</a:t>
            </a:r>
            <a:r>
              <a:rPr lang="en-IN" sz="2000" b="0" i="0" dirty="0">
                <a:effectLst/>
                <a:latin typeface="Söhne"/>
              </a:rPr>
              <a:t> </a:t>
            </a: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2E4160-7294-6531-524C-49472972C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040" y="2328583"/>
            <a:ext cx="10271760" cy="416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31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2E7A-3EBF-605F-59F3-61A73B8AA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406640" cy="60554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Association Rule Mining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640507-539E-2E3D-C2F6-11316069D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5663"/>
            <a:ext cx="7772400" cy="378116"/>
          </a:xfrm>
          <a:prstGeom prst="rect">
            <a:avLst/>
          </a:prstGeom>
        </p:spPr>
      </p:pic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62BC788-1370-8975-3910-CD2EED700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40411" y="1273779"/>
            <a:ext cx="6213389" cy="5389787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96E228-C963-E8EB-0F41-ACB298CF4A9D}"/>
              </a:ext>
            </a:extLst>
          </p:cNvPr>
          <p:cNvSpPr txBox="1">
            <a:spLocks/>
          </p:cNvSpPr>
          <p:nvPr/>
        </p:nvSpPr>
        <p:spPr>
          <a:xfrm>
            <a:off x="838199" y="1545103"/>
            <a:ext cx="3857369" cy="4417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dirty="0"/>
              <a:t>High In-flow indicates high out-flow and vice versa. (confidence &gt; 85%)</a:t>
            </a:r>
          </a:p>
          <a:p>
            <a:pPr algn="just"/>
            <a:r>
              <a:rPr lang="en-IN" sz="2000" dirty="0"/>
              <a:t>In-flow count of 0 indicates out-flow count of 0, and vice versa. (confidence &gt; 78%)</a:t>
            </a:r>
          </a:p>
          <a:p>
            <a:pPr algn="just"/>
            <a:r>
              <a:rPr lang="en-IN" sz="2000" dirty="0"/>
              <a:t>Medium In-flow indicates medium out-flow and vice versa. (confidence &gt; 50%)</a:t>
            </a:r>
          </a:p>
          <a:p>
            <a:pPr marL="0" indent="0">
              <a:buNone/>
            </a:pPr>
            <a:br>
              <a:rPr lang="en-IN" sz="14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6614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CBA4-9B62-0A9C-63AB-8CFFA85AB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224"/>
            <a:ext cx="10515600" cy="466546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Data Frame for Time of a Day and Flows of station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C4AD34-5991-05F5-69E3-134978CDADBF}"/>
              </a:ext>
            </a:extLst>
          </p:cNvPr>
          <p:cNvSpPr txBox="1">
            <a:spLocks/>
          </p:cNvSpPr>
          <p:nvPr/>
        </p:nvSpPr>
        <p:spPr>
          <a:xfrm>
            <a:off x="838200" y="3922543"/>
            <a:ext cx="10515600" cy="130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E18D2-A0E1-D8D4-F9B2-DAA2EA9F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42" y="1037526"/>
            <a:ext cx="7772400" cy="378116"/>
          </a:xfrm>
          <a:prstGeom prst="rect">
            <a:avLst/>
          </a:prstGeom>
        </p:spPr>
      </p:pic>
      <p:pic>
        <p:nvPicPr>
          <p:cNvPr id="11" name="Content Placeholder 10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194948C6-73DA-CEA4-7626-B8D8D06A5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4600" y="2140744"/>
            <a:ext cx="9702800" cy="3721100"/>
          </a:xfrm>
        </p:spPr>
      </p:pic>
    </p:spTree>
    <p:extLst>
      <p:ext uri="{BB962C8B-B14F-4D97-AF65-F5344CB8AC3E}">
        <p14:creationId xmlns:p14="http://schemas.microsoft.com/office/powerpoint/2010/main" val="3166720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623</Words>
  <Application>Microsoft Macintosh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Lato Extended</vt:lpstr>
      <vt:lpstr>Söhne</vt:lpstr>
      <vt:lpstr>Office Theme</vt:lpstr>
      <vt:lpstr>Descriptive Data Mining on New York City Bike Dataset</vt:lpstr>
      <vt:lpstr>Contents</vt:lpstr>
      <vt:lpstr>Introduction</vt:lpstr>
      <vt:lpstr>The dataset</vt:lpstr>
      <vt:lpstr>Association Mining – Apriori Algorithm</vt:lpstr>
      <vt:lpstr>Data Frame for In-Flow and Out-Flow</vt:lpstr>
      <vt:lpstr>Find rules between In-Flow and Out-Flow of Station 519</vt:lpstr>
      <vt:lpstr>Association Rule Mining</vt:lpstr>
      <vt:lpstr>Data Frame for Time of a Day and Flows of station</vt:lpstr>
      <vt:lpstr>Find rules between Time of a Day and Flows of station 519</vt:lpstr>
      <vt:lpstr>Association Rule Mining</vt:lpstr>
      <vt:lpstr>Data Frame for Station Locations and Their Daily Flows</vt:lpstr>
      <vt:lpstr>Find rules between Station Locations and their Daily flow 519</vt:lpstr>
      <vt:lpstr>Association Rule Mining</vt:lpstr>
      <vt:lpstr>Conclusions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Preprocessing on Heart Attack Risk Prediction Dataset</dc:title>
  <dc:creator>Vikas Kurella</dc:creator>
  <cp:lastModifiedBy>Vikas Kurella</cp:lastModifiedBy>
  <cp:revision>11</cp:revision>
  <dcterms:created xsi:type="dcterms:W3CDTF">2023-10-05T14:37:28Z</dcterms:created>
  <dcterms:modified xsi:type="dcterms:W3CDTF">2023-11-02T22:07:16Z</dcterms:modified>
</cp:coreProperties>
</file>

<file path=docProps/thumbnail.jpeg>
</file>